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70" r:id="rId4"/>
    <p:sldId id="260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51"/>
  </p:normalViewPr>
  <p:slideViewPr>
    <p:cSldViewPr snapToGrid="0">
      <p:cViewPr varScale="1">
        <p:scale>
          <a:sx n="119" d="100"/>
          <a:sy n="119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horse pulling a trolley in front of Flinders Street railway station&#10;&#10;Description automatically generated">
            <a:extLst>
              <a:ext uri="{FF2B5EF4-FFF2-40B4-BE49-F238E27FC236}">
                <a16:creationId xmlns:a16="http://schemas.microsoft.com/office/drawing/2014/main" id="{63A5195A-693E-76EC-717C-4899663D3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18633"/>
          <a:stretch/>
        </p:blipFill>
        <p:spPr>
          <a:xfrm>
            <a:off x="-3" y="0"/>
            <a:ext cx="123921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FD426F-9D99-9F17-CBE4-7CE7A1435B08}"/>
              </a:ext>
            </a:extLst>
          </p:cNvPr>
          <p:cNvSpPr/>
          <p:nvPr userDrawn="1"/>
        </p:nvSpPr>
        <p:spPr>
          <a:xfrm>
            <a:off x="-4" y="0"/>
            <a:ext cx="12392167" cy="6858000"/>
          </a:xfrm>
          <a:prstGeom prst="rect">
            <a:avLst/>
          </a:prstGeom>
          <a:solidFill>
            <a:srgbClr val="060C22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and white logo with a world map in the middle&#10;&#10;Description automatically generated">
            <a:extLst>
              <a:ext uri="{FF2B5EF4-FFF2-40B4-BE49-F238E27FC236}">
                <a16:creationId xmlns:a16="http://schemas.microsoft.com/office/drawing/2014/main" id="{A47E5950-2B52-4D9A-0B3E-75AEDF665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05804" y="1286621"/>
            <a:ext cx="3980391" cy="305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967D0-6395-9329-A1A3-F47B746F26E9}"/>
              </a:ext>
            </a:extLst>
          </p:cNvPr>
          <p:cNvSpPr txBox="1"/>
          <p:nvPr userDrawn="1"/>
        </p:nvSpPr>
        <p:spPr>
          <a:xfrm>
            <a:off x="2998075" y="4562472"/>
            <a:ext cx="6195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600" b="1" i="0" cap="all" dirty="0">
                <a:solidFill>
                  <a:srgbClr val="F82249"/>
                </a:solidFill>
                <a:effectLst/>
                <a:latin typeface="Raleway" panose="020F0502020204030204" pitchFamily="34" charset="0"/>
              </a:rPr>
              <a:t>MELBOURNE Edition</a:t>
            </a:r>
            <a:endParaRPr lang="en-AU" sz="3600" b="1" i="0" cap="all" dirty="0">
              <a:solidFill>
                <a:srgbClr val="FFFFFF"/>
              </a:solidFill>
              <a:effectLst/>
              <a:latin typeface="Raleway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5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A67F-96FA-8975-1C46-495E9405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ED218-53CD-F776-0A76-1F489F98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7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2B90D-4C1F-9A53-3C7D-6099515D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5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6517-CE83-1A55-2903-34693B14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D4CB6-84F9-5055-3EBB-C8E6FD9F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C760A-F812-9D97-61F4-9A778E4C3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85858-BA72-D9DB-70BD-75795763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14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1146-6785-EF47-D50A-A302958D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8B14C-F3D2-3A2D-962F-FA31E34DF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99ACE-D27C-91CE-2F22-AD1F69E9D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6378-8DA1-87D3-B1C0-B08D8543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0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32FA0-1BD3-4742-6068-2D42F7F468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48782F-DEC5-52AA-208F-6FF873D04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55710" y="1843957"/>
            <a:ext cx="3040290" cy="50560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CFB7E98-2699-2ED1-88EA-D60F3117A04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063417" y="2526520"/>
            <a:ext cx="3032583" cy="3693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2D18C-7D29-F134-940F-AAC15DA673D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063417" y="3151420"/>
            <a:ext cx="3032583" cy="16511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6C491E-05F9-B85D-13B8-AEB182388B9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063417" y="4918105"/>
            <a:ext cx="3032583" cy="180336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40330-5EFC-3DD5-9D03-01D222537A39}"/>
              </a:ext>
            </a:extLst>
          </p:cNvPr>
          <p:cNvSpPr txBox="1"/>
          <p:nvPr userDrawn="1"/>
        </p:nvSpPr>
        <p:spPr>
          <a:xfrm>
            <a:off x="3243943" y="551543"/>
            <a:ext cx="570411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Who am I?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95FBD25D-740D-3538-0824-5E0A33846E2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27319" y="2181012"/>
            <a:ext cx="3441476" cy="34414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6B455-F5D0-C3BA-424E-645363895390}"/>
              </a:ext>
            </a:extLst>
          </p:cNvPr>
          <p:cNvSpPr txBox="1"/>
          <p:nvPr userDrawn="1"/>
        </p:nvSpPr>
        <p:spPr>
          <a:xfrm>
            <a:off x="402203" y="1843957"/>
            <a:ext cx="224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DCA67-2AD4-F73B-B9CB-E0F00F259C81}"/>
              </a:ext>
            </a:extLst>
          </p:cNvPr>
          <p:cNvSpPr txBox="1"/>
          <p:nvPr userDrawn="1"/>
        </p:nvSpPr>
        <p:spPr>
          <a:xfrm>
            <a:off x="402203" y="2526520"/>
            <a:ext cx="224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D1D11B-5B48-EED2-FD0A-B0A73C1E1CBF}"/>
              </a:ext>
            </a:extLst>
          </p:cNvPr>
          <p:cNvSpPr txBox="1"/>
          <p:nvPr userDrawn="1"/>
        </p:nvSpPr>
        <p:spPr>
          <a:xfrm>
            <a:off x="402202" y="3121267"/>
            <a:ext cx="224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Socials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79794-52C0-1701-FFEA-57F71FF52E64}"/>
              </a:ext>
            </a:extLst>
          </p:cNvPr>
          <p:cNvSpPr txBox="1"/>
          <p:nvPr userDrawn="1"/>
        </p:nvSpPr>
        <p:spPr>
          <a:xfrm>
            <a:off x="402202" y="4802618"/>
            <a:ext cx="224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i="0" kern="1200" cap="all" dirty="0" err="1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PAssions</a:t>
            </a:r>
            <a:endParaRPr lang="en-US" sz="2000" b="1" i="0" kern="1200" cap="all" dirty="0">
              <a:solidFill>
                <a:srgbClr val="F82249"/>
              </a:solidFill>
              <a:effectLst/>
              <a:latin typeface="Raleway" panose="020F05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646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4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32FA0-1BD3-4742-6068-2D42F7F468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blue letter e&#10;&#10;Description automatically generated">
            <a:extLst>
              <a:ext uri="{FF2B5EF4-FFF2-40B4-BE49-F238E27FC236}">
                <a16:creationId xmlns:a16="http://schemas.microsoft.com/office/drawing/2014/main" id="{8CC752CF-9C78-EBBB-B5AE-3F2CC0CBBB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44406" y="3180258"/>
            <a:ext cx="2998273" cy="6656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CC2EE59-4F1B-34B0-2521-2949972AEF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1540" y="1794587"/>
            <a:ext cx="2680501" cy="844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A6C3C7-F16E-300B-350D-1B2826F89E95}"/>
              </a:ext>
            </a:extLst>
          </p:cNvPr>
          <p:cNvSpPr txBox="1"/>
          <p:nvPr userDrawn="1"/>
        </p:nvSpPr>
        <p:spPr>
          <a:xfrm>
            <a:off x="3243943" y="551543"/>
            <a:ext cx="570411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b="1" i="0" kern="1200" cap="all" dirty="0">
                <a:solidFill>
                  <a:srgbClr val="F82249"/>
                </a:solidFill>
                <a:effectLst/>
                <a:latin typeface="Raleway" panose="020F0502020204030204" pitchFamily="34" charset="0"/>
                <a:ea typeface="+mj-ea"/>
                <a:cs typeface="+mj-cs"/>
              </a:rPr>
              <a:t>2024 Sponsors</a:t>
            </a:r>
          </a:p>
        </p:txBody>
      </p:sp>
      <p:pic>
        <p:nvPicPr>
          <p:cNvPr id="4" name="Picture 3" descr="A logo for a cloud security company&#10;&#10;Description automatically generated">
            <a:extLst>
              <a:ext uri="{FF2B5EF4-FFF2-40B4-BE49-F238E27FC236}">
                <a16:creationId xmlns:a16="http://schemas.microsoft.com/office/drawing/2014/main" id="{1363C71A-711E-CE1B-5E9C-A0DF0D1A9E5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93688" y="3860143"/>
            <a:ext cx="2496207" cy="2496207"/>
          </a:xfrm>
          <a:prstGeom prst="rect">
            <a:avLst/>
          </a:prstGeom>
        </p:spPr>
      </p:pic>
      <p:pic>
        <p:nvPicPr>
          <p:cNvPr id="8" name="Picture 7" descr="A logo with blue and pink letters&#10;&#10;Description automatically generated">
            <a:extLst>
              <a:ext uri="{FF2B5EF4-FFF2-40B4-BE49-F238E27FC236}">
                <a16:creationId xmlns:a16="http://schemas.microsoft.com/office/drawing/2014/main" id="{48ED2314-BCCA-8527-F7E3-F8E5AE98963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14482" y="2774623"/>
            <a:ext cx="3113206" cy="17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7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518A-33CC-B1B7-0231-BD8A2709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4951-1568-4C24-A287-E6A099C5F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0942"/>
            <a:ext cx="10515600" cy="5280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171C-83E1-7C8D-4783-7EC1861A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R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colorful wall&#10;&#10;Description automatically generated with medium confidence">
            <a:extLst>
              <a:ext uri="{FF2B5EF4-FFF2-40B4-BE49-F238E27FC236}">
                <a16:creationId xmlns:a16="http://schemas.microsoft.com/office/drawing/2014/main" id="{9E18085F-9EF6-D958-9B77-1D9EA23FE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434" b="9434"/>
          <a:stretch/>
        </p:blipFill>
        <p:spPr>
          <a:xfrm>
            <a:off x="0" y="1"/>
            <a:ext cx="12478827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53D632-575E-ADD5-85D0-C7A2CF566600}"/>
              </a:ext>
            </a:extLst>
          </p:cNvPr>
          <p:cNvSpPr/>
          <p:nvPr userDrawn="1"/>
        </p:nvSpPr>
        <p:spPr>
          <a:xfrm>
            <a:off x="0" y="-4044"/>
            <a:ext cx="12478827" cy="6857998"/>
          </a:xfrm>
          <a:prstGeom prst="rect">
            <a:avLst/>
          </a:prstGeom>
          <a:solidFill>
            <a:srgbClr val="060C22">
              <a:alpha val="4576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E518A-33CC-B1B7-0231-BD8A2709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4951-1568-4C24-A287-E6A099C5F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0942"/>
            <a:ext cx="10515600" cy="52803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171C-83E1-7C8D-4783-7EC1861A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506DD29F-3DDC-A34A-8122-F54852814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Fli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orse pulling a trolley in front of Flinders Street railway station&#10;&#10;Description automatically generated">
            <a:extLst>
              <a:ext uri="{FF2B5EF4-FFF2-40B4-BE49-F238E27FC236}">
                <a16:creationId xmlns:a16="http://schemas.microsoft.com/office/drawing/2014/main" id="{51EC6DD1-5088-389F-FD97-DABBFCC017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18633"/>
          <a:stretch/>
        </p:blipFill>
        <p:spPr>
          <a:xfrm>
            <a:off x="-3" y="0"/>
            <a:ext cx="1239216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95F98B-739C-378C-0CF2-DB774C545C04}"/>
              </a:ext>
            </a:extLst>
          </p:cNvPr>
          <p:cNvSpPr/>
          <p:nvPr userDrawn="1"/>
        </p:nvSpPr>
        <p:spPr>
          <a:xfrm>
            <a:off x="-4" y="0"/>
            <a:ext cx="12392167" cy="6858000"/>
          </a:xfrm>
          <a:prstGeom prst="rect">
            <a:avLst/>
          </a:prstGeom>
          <a:solidFill>
            <a:srgbClr val="060C22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E518A-33CC-B1B7-0231-BD8A2709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4951-1568-4C24-A287-E6A099C5F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0942"/>
            <a:ext cx="10515600" cy="52803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F171C-83E1-7C8D-4783-7EC1861A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506DD29F-3DDC-A34A-8122-F548528144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9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D4C8-02C6-195C-FC70-A9D49989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46"/>
            <a:ext cx="10515600" cy="7204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8EEA-34C7-849A-3815-752922110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A6AE-80F4-78D5-6162-02A5E4BD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5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DC4E-BD91-8DD6-1B15-3C911B27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26DC9-5183-55FA-27AC-7BCA961A2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60619"/>
            <a:ext cx="5181600" cy="411634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AC59E-6521-40C4-3704-ED774FA42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60619"/>
            <a:ext cx="5181600" cy="41163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91BB2-0B95-84E1-E544-D9256D66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563A-ED0C-E1D1-AC87-E1A6462C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76128-D625-A98F-8141-52F435B4C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26117"/>
            <a:ext cx="5157787" cy="5340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B3231-E274-E477-5F63-19ADF5AE6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89B0C-CB8A-4E05-7397-AAAE25224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6117"/>
            <a:ext cx="5183188" cy="5340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3CCC3-2EE8-B5C1-7E97-EB17FCFF8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46FB8-90D5-21EB-2B18-133D86FB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D29F-3DDC-A34A-8122-F548528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2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50264D-9A99-FF25-3B2C-D7AA2CA1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25C31-220B-39C0-03C8-716FCE5BB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0469"/>
            <a:ext cx="10515600" cy="4206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E30F4-0E8F-46EC-617E-1FE428AFC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D29F-3DDC-A34A-8122-F5485281444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blue and white logo with a world map in the middle&#10;&#10;Description automatically generated">
            <a:extLst>
              <a:ext uri="{FF2B5EF4-FFF2-40B4-BE49-F238E27FC236}">
                <a16:creationId xmlns:a16="http://schemas.microsoft.com/office/drawing/2014/main" id="{35BE21FC-3518-FB3E-D715-541D770447D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72626" y="5854071"/>
            <a:ext cx="1131148" cy="8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7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8" r:id="rId3"/>
    <p:sldLayoutId id="2147483651" r:id="rId4"/>
    <p:sldLayoutId id="2147483660" r:id="rId5"/>
    <p:sldLayoutId id="2147483659" r:id="rId6"/>
    <p:sldLayoutId id="2147483650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cap="all" dirty="0" smtClean="0">
          <a:solidFill>
            <a:srgbClr val="F82249"/>
          </a:solidFill>
          <a:latin typeface="Raleway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27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732DDA-3E50-DA9A-E899-1E6CB13A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624"/>
            <a:ext cx="10515600" cy="1133475"/>
          </a:xfrm>
        </p:spPr>
        <p:txBody>
          <a:bodyPr/>
          <a:lstStyle/>
          <a:p>
            <a:pPr algn="ctr"/>
            <a:r>
              <a:rPr lang="en-US" dirty="0"/>
              <a:t>Welcome to Country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6D37DD-5BD6-B027-D82A-B35EF1677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030967"/>
            <a:ext cx="10515600" cy="1889976"/>
          </a:xfrm>
        </p:spPr>
        <p:txBody>
          <a:bodyPr>
            <a:normAutofit/>
          </a:bodyPr>
          <a:lstStyle/>
          <a:p>
            <a:pPr algn="ctr"/>
            <a:r>
              <a:rPr lang="en-AU" sz="3200" b="0" i="0" dirty="0">
                <a:solidFill>
                  <a:srgbClr val="3A3A4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We begin today by acknowledging the Traditional Custodians of the land on which we gather today, and pay our respects to their Elders past and present. I extend that respect to Aboriginal and Torres Strait Islander peoples here today.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505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732DDA-3E50-DA9A-E899-1E6CB13A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624"/>
            <a:ext cx="10515600" cy="1133475"/>
          </a:xfrm>
        </p:spPr>
        <p:txBody>
          <a:bodyPr/>
          <a:lstStyle/>
          <a:p>
            <a:pPr algn="ctr"/>
            <a:r>
              <a:rPr lang="en-US" dirty="0"/>
              <a:t>CODE OF CONDUCT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6D37DD-5BD6-B027-D82A-B35EF1677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030967"/>
            <a:ext cx="10515600" cy="1889976"/>
          </a:xfrm>
        </p:spPr>
        <p:txBody>
          <a:bodyPr>
            <a:normAutofit/>
          </a:bodyPr>
          <a:lstStyle/>
          <a:p>
            <a:pPr algn="ctr"/>
            <a:r>
              <a:rPr lang="en-AU" sz="3200" b="0" i="0" dirty="0">
                <a:solidFill>
                  <a:srgbClr val="3A3A44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Please be respectful of each other</a:t>
            </a:r>
            <a:r>
              <a:rPr lang="en-AU" sz="3200" dirty="0">
                <a:solidFill>
                  <a:srgbClr val="3A3A44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 and our speakers. Report any inappropriate behaviour to our organisers.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227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84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C99-4C4D-F34F-6918-6B6A3913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&amp;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537A7-FE5B-6356-4D3E-05CCC822C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1 – 5 - 7</a:t>
            </a:r>
          </a:p>
        </p:txBody>
      </p:sp>
    </p:spTree>
    <p:extLst>
      <p:ext uri="{BB962C8B-B14F-4D97-AF65-F5344CB8AC3E}">
        <p14:creationId xmlns:p14="http://schemas.microsoft.com/office/powerpoint/2010/main" val="170140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65AF4-74F3-7789-488C-7AE4166F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 – Track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ACCCBD7-0700-8B05-4D97-5ACB1F6BDA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63136"/>
              </p:ext>
            </p:extLst>
          </p:nvPr>
        </p:nvGraphicFramePr>
        <p:xfrm>
          <a:off x="2414675" y="1373906"/>
          <a:ext cx="6371973" cy="5205570"/>
        </p:xfrm>
        <a:graphic>
          <a:graphicData uri="http://schemas.openxmlformats.org/drawingml/2006/table">
            <a:tbl>
              <a:tblPr firstRow="1" firstCol="1" bandRow="1"/>
              <a:tblGrid>
                <a:gridCol w="977695">
                  <a:extLst>
                    <a:ext uri="{9D8B030D-6E8A-4147-A177-3AD203B41FA5}">
                      <a16:colId xmlns:a16="http://schemas.microsoft.com/office/drawing/2014/main" val="2041566739"/>
                    </a:ext>
                  </a:extLst>
                </a:gridCol>
                <a:gridCol w="5394278">
                  <a:extLst>
                    <a:ext uri="{9D8B030D-6E8A-4147-A177-3AD203B41FA5}">
                      <a16:colId xmlns:a16="http://schemas.microsoft.com/office/drawing/2014/main" val="3959377204"/>
                    </a:ext>
                  </a:extLst>
                </a:gridCol>
              </a:tblGrid>
              <a:tr h="2248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9:00 AM</a:t>
                      </a: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kern="10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AU" sz="1200" kern="10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elcome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161654"/>
                  </a:ext>
                </a:extLst>
              </a:tr>
              <a:tr h="4627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9:30 AM</a:t>
                      </a: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up with GitHub </a:t>
                      </a:r>
                      <a:r>
                        <a:rPr lang="en-AU" sz="1200" b="0" i="0" kern="100" dirty="0" err="1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Copilot</a:t>
                      </a: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using AI to learn, code, and build </a:t>
                      </a:r>
                      <a:r>
                        <a:rPr lang="en-AU" sz="12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Michelle '</a:t>
                      </a:r>
                      <a:r>
                        <a:rPr lang="en-AU" sz="1200" b="1" i="0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Mishmanners</a:t>
                      </a:r>
                      <a:r>
                        <a:rPr lang="en-AU" sz="12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 Duke</a:t>
                      </a:r>
                      <a:endParaRPr lang="en-AU" sz="10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623695"/>
                  </a:ext>
                </a:extLst>
              </a:tr>
              <a:tr h="4628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10:30 AM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Securing the phases of the Generative AI lifecycle </a:t>
                      </a:r>
                      <a:r>
                        <a:rPr lang="en-AU" sz="12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Yogi Srivastava</a:t>
                      </a:r>
                      <a:endParaRPr lang="en-AU" sz="10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234803"/>
                  </a:ext>
                </a:extLst>
              </a:tr>
              <a:tr h="4628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11:30 AM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Applying aviation style principles to cloud security - let's not crash in the cloud </a:t>
                      </a:r>
                      <a:r>
                        <a:rPr lang="en-AU" sz="12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David O'Brien</a:t>
                      </a:r>
                      <a:endParaRPr lang="en-AU" sz="10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435587"/>
                  </a:ext>
                </a:extLst>
              </a:tr>
              <a:tr h="4628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12:30 PM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Lunch on Level 5</a:t>
                      </a: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107374"/>
                  </a:ext>
                </a:extLst>
              </a:tr>
              <a:tr h="7582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1:30 PM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 connected my farm to the internet. Now What? </a:t>
                      </a:r>
                      <a:r>
                        <a:rPr lang="en-AU" sz="12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Lars </a:t>
                      </a:r>
                      <a:r>
                        <a:rPr lang="en-AU" sz="1200" b="1" i="0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Klint</a:t>
                      </a:r>
                      <a:endParaRPr lang="en-AU" sz="10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kern="100" dirty="0">
                          <a:effectLst/>
                          <a:latin typeface="Raleway" pitchFamily="2" charset="77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574006"/>
                  </a:ext>
                </a:extLst>
              </a:tr>
              <a:tr h="996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2:30 PM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Modernizing with Azure Networking: How to Help Customers Adopt New Design </a:t>
                      </a:r>
                      <a:r>
                        <a:rPr lang="en-AU" sz="12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Amit Khatri &amp; Balaji Navaneethan</a:t>
                      </a:r>
                      <a:endParaRPr lang="en-AU" sz="10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kern="100" dirty="0">
                          <a:effectLst/>
                          <a:latin typeface="Raleway" pitchFamily="2" charset="77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176847"/>
                  </a:ext>
                </a:extLst>
              </a:tr>
              <a:tr h="2248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3:30 PM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Afternoon Tea on Level 5</a:t>
                      </a:r>
                      <a:endParaRPr lang="en-AU" sz="1000" b="0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917074"/>
                  </a:ext>
                </a:extLst>
              </a:tr>
              <a:tr h="4627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3:50 PM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Deploying Applications in AKS vs Container Apps </a:t>
                      </a:r>
                      <a:r>
                        <a:rPr lang="en-AU" sz="12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Craig Moyle</a:t>
                      </a:r>
                      <a:endParaRPr lang="en-AU" sz="10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784695"/>
                  </a:ext>
                </a:extLst>
              </a:tr>
              <a:tr h="4627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4:50 PM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Breaking Barriers: Fostering Inclusivity in the Tech Industry </a:t>
                      </a:r>
                      <a:r>
                        <a:rPr lang="en-AU" sz="1200" b="1" i="0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Egharevba</a:t>
                      </a:r>
                      <a:r>
                        <a:rPr lang="en-AU" sz="12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Stephanie</a:t>
                      </a:r>
                      <a:endParaRPr lang="en-AU" sz="10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010480"/>
                  </a:ext>
                </a:extLst>
              </a:tr>
              <a:tr h="2248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2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5:30PM</a:t>
                      </a:r>
                      <a:endParaRPr lang="en-AU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2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Close out &amp; Q&amp;A</a:t>
                      </a:r>
                      <a:endParaRPr lang="en-AU" sz="1000" b="0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517" marR="565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40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27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65AF4-74F3-7789-488C-7AE4166F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7 – Track 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47E844-6F8D-B2CE-7F16-D1CC81C5DD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117736"/>
              </p:ext>
            </p:extLst>
          </p:nvPr>
        </p:nvGraphicFramePr>
        <p:xfrm>
          <a:off x="2852568" y="1839310"/>
          <a:ext cx="6486864" cy="4139144"/>
        </p:xfrm>
        <a:graphic>
          <a:graphicData uri="http://schemas.openxmlformats.org/drawingml/2006/table">
            <a:tbl>
              <a:tblPr firstRow="1" firstCol="1" bandRow="1"/>
              <a:tblGrid>
                <a:gridCol w="995324">
                  <a:extLst>
                    <a:ext uri="{9D8B030D-6E8A-4147-A177-3AD203B41FA5}">
                      <a16:colId xmlns:a16="http://schemas.microsoft.com/office/drawing/2014/main" val="1632396656"/>
                    </a:ext>
                  </a:extLst>
                </a:gridCol>
                <a:gridCol w="5491540">
                  <a:extLst>
                    <a:ext uri="{9D8B030D-6E8A-4147-A177-3AD203B41FA5}">
                      <a16:colId xmlns:a16="http://schemas.microsoft.com/office/drawing/2014/main" val="3407931735"/>
                    </a:ext>
                  </a:extLst>
                </a:gridCol>
              </a:tblGrid>
              <a:tr h="5937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9:30 AM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Systems for when the cloud is rainy: designing for reliability in Azure </a:t>
                      </a:r>
                      <a:r>
                        <a:rPr lang="en-AU" sz="14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Mehdi </a:t>
                      </a:r>
                      <a:r>
                        <a:rPr lang="en-AU" sz="1400" b="1" i="0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Modarressi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329618"/>
                  </a:ext>
                </a:extLst>
              </a:tr>
              <a:tr h="5937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10:30 AM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Python for the Azure Platform Engineer </a:t>
                      </a:r>
                      <a:r>
                        <a:rPr lang="en-AU" sz="14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Aaron </a:t>
                      </a:r>
                      <a:r>
                        <a:rPr lang="en-AU" sz="1400" b="1" i="0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Saikovski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567526"/>
                  </a:ext>
                </a:extLst>
              </a:tr>
              <a:tr h="5937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11:30 AM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Policy As Code - Advanced Azure Policy Management </a:t>
                      </a:r>
                      <a:r>
                        <a:rPr lang="en-AU" sz="14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Anthony </a:t>
                      </a:r>
                      <a:r>
                        <a:rPr lang="en-AU" sz="1400" b="1" i="0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Watherston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666216"/>
                  </a:ext>
                </a:extLst>
              </a:tr>
              <a:tr h="2884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12:30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kern="10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Lunch on Level 5</a:t>
                      </a:r>
                      <a:endParaRPr lang="en-AU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9524"/>
                  </a:ext>
                </a:extLst>
              </a:tr>
              <a:tr h="5937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a great integrated data model with Microsoft Fabric </a:t>
                      </a:r>
                      <a:r>
                        <a:rPr lang="en-AU" sz="14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Kelly </a:t>
                      </a:r>
                      <a:r>
                        <a:rPr lang="en-AU" sz="1400" b="1" i="0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Broekstra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193628"/>
                  </a:ext>
                </a:extLst>
              </a:tr>
              <a:tr h="5937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2:30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Panda to gibbon is the least of your worries: why securing AI is not what you think </a:t>
                      </a:r>
                      <a:r>
                        <a:rPr lang="en-AU" sz="14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Sarah Young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838610"/>
                  </a:ext>
                </a:extLst>
              </a:tr>
              <a:tr h="2884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3:30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0" kern="10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Afternoon Tea on Level 5</a:t>
                      </a:r>
                      <a:endParaRPr lang="en-AU" sz="1200" b="0" i="1" kern="10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563482"/>
                  </a:ext>
                </a:extLst>
              </a:tr>
              <a:tr h="5937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3:50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Supercharging your Azure Integration Solutions with </a:t>
                      </a:r>
                      <a:r>
                        <a:rPr lang="en-AU" sz="1400" b="0" i="0" kern="100" dirty="0" err="1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OpenAI</a:t>
                      </a:r>
                      <a:r>
                        <a:rPr lang="en-AU" sz="1400" b="0" i="0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400" b="1" i="0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Paco de la Cruz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91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54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65AF4-74F3-7789-488C-7AE4166F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7 – Track 3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857419-B600-2B06-AA0F-29EEA0492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929052"/>
              </p:ext>
            </p:extLst>
          </p:nvPr>
        </p:nvGraphicFramePr>
        <p:xfrm>
          <a:off x="2873588" y="1833093"/>
          <a:ext cx="6444823" cy="4390543"/>
        </p:xfrm>
        <a:graphic>
          <a:graphicData uri="http://schemas.openxmlformats.org/drawingml/2006/table">
            <a:tbl>
              <a:tblPr firstRow="1" firstCol="1" bandRow="1"/>
              <a:tblGrid>
                <a:gridCol w="988873">
                  <a:extLst>
                    <a:ext uri="{9D8B030D-6E8A-4147-A177-3AD203B41FA5}">
                      <a16:colId xmlns:a16="http://schemas.microsoft.com/office/drawing/2014/main" val="84776580"/>
                    </a:ext>
                  </a:extLst>
                </a:gridCol>
                <a:gridCol w="5455950">
                  <a:extLst>
                    <a:ext uri="{9D8B030D-6E8A-4147-A177-3AD203B41FA5}">
                      <a16:colId xmlns:a16="http://schemas.microsoft.com/office/drawing/2014/main" val="3188757521"/>
                    </a:ext>
                  </a:extLst>
                </a:gridCol>
              </a:tblGrid>
              <a:tr h="6799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9:30 AM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1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Managing Azure DevOps Self-Hosted Agent Images via Version Control </a:t>
                      </a:r>
                      <a:r>
                        <a:rPr lang="en-AU" sz="1400" b="1" i="1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Israel </a:t>
                      </a:r>
                      <a:r>
                        <a:rPr lang="en-AU" sz="1400" b="1" i="1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Orenuga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53629"/>
                  </a:ext>
                </a:extLst>
              </a:tr>
              <a:tr h="6799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10:30 AM</a:t>
                      </a:r>
                      <a:endParaRPr lang="en-AU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1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Zero to Hero - Prompt Engineering for Dummies </a:t>
                      </a:r>
                      <a:r>
                        <a:rPr lang="en-AU" sz="1400" b="1" i="1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James Westall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49853"/>
                  </a:ext>
                </a:extLst>
              </a:tr>
              <a:tr h="6799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11:30 AM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1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AI at Your Fingertips: Decoding the Future with GitHub </a:t>
                      </a:r>
                      <a:r>
                        <a:rPr lang="en-AU" sz="1400" b="0" i="1" kern="100" dirty="0" err="1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Copilot</a:t>
                      </a:r>
                      <a:r>
                        <a:rPr lang="en-AU" sz="1400" b="0" i="1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AU" sz="1400" b="1" i="1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Lachlan Wright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009065"/>
                  </a:ext>
                </a:extLst>
              </a:tr>
              <a:tr h="3302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12:30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0" i="1" kern="10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Lunch on Level 5</a:t>
                      </a:r>
                      <a:endParaRPr lang="en-AU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757130"/>
                  </a:ext>
                </a:extLst>
              </a:tr>
              <a:tr h="3302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1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Engineering vs DevOps </a:t>
                      </a:r>
                      <a:r>
                        <a:rPr lang="en-AU" sz="1400" b="1" i="1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Dylan McCarthy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053386"/>
                  </a:ext>
                </a:extLst>
              </a:tr>
              <a:tr h="6799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2:30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1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and operating cloud-native applications with Radius and Azure. </a:t>
                      </a:r>
                      <a:r>
                        <a:rPr lang="en-AU" sz="1400" b="1" i="1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Will </a:t>
                      </a:r>
                      <a:r>
                        <a:rPr lang="en-AU" sz="1400" b="1" i="1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Velida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236042"/>
                  </a:ext>
                </a:extLst>
              </a:tr>
              <a:tr h="3302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3:30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1" kern="10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Afternoon Tea on Level 5</a:t>
                      </a:r>
                      <a:endParaRPr lang="en-AU" sz="1200" b="0" i="1" kern="10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288734"/>
                  </a:ext>
                </a:extLst>
              </a:tr>
              <a:tr h="6799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AU" sz="1400" b="1" kern="10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3:50 PM</a:t>
                      </a:r>
                      <a:endParaRPr lang="en-AU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375"/>
                        </a:spcAft>
                      </a:pPr>
                      <a:r>
                        <a:rPr lang="en-AU" sz="1400" b="0" i="1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Empowering Security: Accelerating Your Zero Trust Journey with Microsoft </a:t>
                      </a:r>
                      <a:r>
                        <a:rPr lang="en-AU" sz="1400" b="0" i="1" kern="100" dirty="0" err="1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Entra</a:t>
                      </a:r>
                      <a:r>
                        <a:rPr lang="en-AU" sz="1400" b="0" i="1" kern="100" dirty="0">
                          <a:solidFill>
                            <a:srgbClr val="0E1B4D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AU" sz="1400" b="1" i="1" kern="100" dirty="0" err="1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Ankul</a:t>
                      </a:r>
                      <a:r>
                        <a:rPr lang="en-AU" sz="1400" b="1" i="1" kern="100" dirty="0">
                          <a:solidFill>
                            <a:srgbClr val="19328E"/>
                          </a:solidFill>
                          <a:effectLst/>
                          <a:latin typeface="Ralewa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Bhardwaj</a:t>
                      </a:r>
                      <a:endParaRPr lang="en-AU" sz="1200" b="1" i="1" kern="100" dirty="0">
                        <a:solidFill>
                          <a:srgbClr val="0F476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830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351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bourne 2024 - Speaker Template" id="{344CF3AC-FD5F-314A-88E0-C8BD5406E7C0}" vid="{6DF5FBFD-1BEE-7C4D-A77C-EC3F83936C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415</Words>
  <Application>Microsoft Macintosh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Montserrat</vt:lpstr>
      <vt:lpstr>Raleway</vt:lpstr>
      <vt:lpstr>Office Theme</vt:lpstr>
      <vt:lpstr>PowerPoint Presentation</vt:lpstr>
      <vt:lpstr>Welcome to Country</vt:lpstr>
      <vt:lpstr>CODE OF CONDUCT</vt:lpstr>
      <vt:lpstr>PowerPoint Presentation</vt:lpstr>
      <vt:lpstr>Venue &amp; Agenda</vt:lpstr>
      <vt:lpstr>Level 1 – Track 1</vt:lpstr>
      <vt:lpstr>Level 7 – Track 2</vt:lpstr>
      <vt:lpstr>Level 7 – Track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Melbourne Azure Bootcamp Speakers</dc:creator>
  <cp:lastModifiedBy>Melbourne Azure Bootcamp Speakers</cp:lastModifiedBy>
  <cp:revision>4</cp:revision>
  <dcterms:created xsi:type="dcterms:W3CDTF">2024-04-19T09:29:41Z</dcterms:created>
  <dcterms:modified xsi:type="dcterms:W3CDTF">2024-04-19T13:03:18Z</dcterms:modified>
</cp:coreProperties>
</file>